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Esther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223008ee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223008ee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Cezar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223008ee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223008ee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project contains a lot of possibilities of development, we had to scale down the project to fit the key important parts to showcase with the given time. </a:t>
            </a:r>
            <a:endParaRPr/>
          </a:p>
          <a:p>
            <a:pPr indent="0" lvl="0" marL="0" rtl="0" algn="l">
              <a:spcBef>
                <a:spcPts val="0"/>
              </a:spcBef>
              <a:spcAft>
                <a:spcPts val="0"/>
              </a:spcAft>
              <a:buNone/>
            </a:pPr>
            <a:r>
              <a:rPr lang="en"/>
              <a:t>Cezar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223008ee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223008ee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Hovig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049523add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049523add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Hovig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223008ee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0223008ee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223008ee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223008ee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Elevator Pitch</a:t>
            </a:r>
            <a:endParaRPr/>
          </a:p>
          <a:p>
            <a:pPr indent="0" lvl="0" marL="0" rtl="0" algn="l">
              <a:spcBef>
                <a:spcPts val="0"/>
              </a:spcBef>
              <a:spcAft>
                <a:spcPts val="0"/>
              </a:spcAft>
              <a:buNone/>
            </a:pPr>
            <a:r>
              <a:rPr lang="en"/>
              <a:t>Esther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81ff434f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81ff434f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Classic Whipz</a:t>
            </a:r>
            <a:endParaRPr/>
          </a:p>
          <a:p>
            <a:pPr indent="0" lvl="0" marL="0" rtl="0" algn="l">
              <a:spcBef>
                <a:spcPts val="0"/>
              </a:spcBef>
              <a:spcAft>
                <a:spcPts val="0"/>
              </a:spcAft>
              <a:buNone/>
            </a:pPr>
            <a:r>
              <a:rPr lang="en"/>
              <a:t>Esther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81ff434f9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81ff434f9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for development</a:t>
            </a:r>
            <a:endParaRPr/>
          </a:p>
          <a:p>
            <a:pPr indent="0" lvl="0" marL="0" rtl="0" algn="l">
              <a:spcBef>
                <a:spcPts val="0"/>
              </a:spcBef>
              <a:spcAft>
                <a:spcPts val="0"/>
              </a:spcAft>
              <a:buNone/>
            </a:pPr>
            <a:r>
              <a:rPr lang="en"/>
              <a:t>Problem vs Solution</a:t>
            </a:r>
            <a:endParaRPr/>
          </a:p>
          <a:p>
            <a:pPr indent="0" lvl="0" marL="0" rtl="0" algn="l">
              <a:spcBef>
                <a:spcPts val="0"/>
              </a:spcBef>
              <a:spcAft>
                <a:spcPts val="0"/>
              </a:spcAft>
              <a:buNone/>
            </a:pPr>
            <a:r>
              <a:rPr lang="en"/>
              <a:t>Cons vs Pros</a:t>
            </a:r>
            <a:endParaRPr/>
          </a:p>
          <a:p>
            <a:pPr indent="0" lvl="0" marL="0" rtl="0" algn="l">
              <a:spcBef>
                <a:spcPts val="0"/>
              </a:spcBef>
              <a:spcAft>
                <a:spcPts val="0"/>
              </a:spcAft>
              <a:buNone/>
            </a:pPr>
            <a:r>
              <a:rPr lang="en"/>
              <a:t>Esther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81ff434f9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81ff434f9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Story</a:t>
            </a:r>
            <a:endParaRPr/>
          </a:p>
          <a:p>
            <a:pPr indent="0" lvl="0" marL="0" rtl="0" algn="l">
              <a:spcBef>
                <a:spcPts val="0"/>
              </a:spcBef>
              <a:spcAft>
                <a:spcPts val="0"/>
              </a:spcAft>
              <a:buNone/>
            </a:pPr>
            <a:r>
              <a:rPr lang="en"/>
              <a:t>Esther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0223008e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0223008e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using Figma</a:t>
            </a:r>
            <a:endParaRPr/>
          </a:p>
          <a:p>
            <a:pPr indent="0" lvl="0" marL="0" rtl="0" algn="l">
              <a:spcBef>
                <a:spcPts val="0"/>
              </a:spcBef>
              <a:spcAft>
                <a:spcPts val="0"/>
              </a:spcAft>
              <a:buNone/>
            </a:pPr>
            <a:r>
              <a:rPr lang="en"/>
              <a:t>Hovig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049523add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049523add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Hovig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0223008ee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0223008ee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a:p>
            <a:pPr indent="0" lvl="0" marL="0" rtl="0" algn="l">
              <a:spcBef>
                <a:spcPts val="0"/>
              </a:spcBef>
              <a:spcAft>
                <a:spcPts val="0"/>
              </a:spcAft>
              <a:buNone/>
            </a:pPr>
            <a:r>
              <a:rPr lang="en"/>
              <a:t>Hovig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223008ee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223008ee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Cezar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7F7F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lassiccarswebsite.herokuapp.com/" TargetMode="External"/><Relationship Id="rId4" Type="http://schemas.openxmlformats.org/officeDocument/2006/relationships/hyperlink" Target="https://classiccarswebsite.herokuapp.com/" TargetMode="External"/><Relationship Id="rId10" Type="http://schemas.openxmlformats.org/officeDocument/2006/relationships/image" Target="../media/image6.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9.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classiccarswebsite.herokuapp.com/" TargetMode="External"/><Relationship Id="rId4" Type="http://schemas.openxmlformats.org/officeDocument/2006/relationships/hyperlink" Target="https://github.com/hovigmk/Classic_Whipz" TargetMode="External"/><Relationship Id="rId5" Type="http://schemas.openxmlformats.org/officeDocument/2006/relationships/image" Target="../media/image17.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figma.com/file/M8p2cTxmo3on5g2lUYr6Ga/Project-2-Wireframe?node-id=0%3A1&amp;t=sUe4zGS13xCBW62j-1" TargetMode="External"/><Relationship Id="rId4" Type="http://schemas.openxmlformats.org/officeDocument/2006/relationships/image" Target="../media/image5.png"/><Relationship Id="rId9"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1.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314763" y="1403502"/>
            <a:ext cx="6514474" cy="233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uFill>
                  <a:noFill/>
                </a:uFill>
                <a:latin typeface="Verdana"/>
                <a:ea typeface="Verdana"/>
                <a:cs typeface="Verdana"/>
                <a:sym typeface="Verdana"/>
                <a:hlinkClick r:id="rId3"/>
              </a:rPr>
              <a:t>Demo</a:t>
            </a:r>
            <a:r>
              <a:rPr lang="en" sz="2000">
                <a:uFill>
                  <a:noFill/>
                </a:uFill>
                <a:latin typeface="Verdana"/>
                <a:ea typeface="Verdana"/>
                <a:cs typeface="Verdana"/>
                <a:sym typeface="Verdana"/>
                <a:hlinkClick r:id="rId4"/>
              </a:rPr>
              <a:t> </a:t>
            </a:r>
            <a:endParaRPr sz="2000">
              <a:latin typeface="Verdana"/>
              <a:ea typeface="Verdana"/>
              <a:cs typeface="Verdana"/>
              <a:sym typeface="Verdana"/>
            </a:endParaRPr>
          </a:p>
        </p:txBody>
      </p:sp>
      <p:pic>
        <p:nvPicPr>
          <p:cNvPr id="130" name="Google Shape;130;p22"/>
          <p:cNvPicPr preferRelativeResize="0"/>
          <p:nvPr/>
        </p:nvPicPr>
        <p:blipFill rotWithShape="1">
          <a:blip r:embed="rId5">
            <a:alphaModFix/>
          </a:blip>
          <a:srcRect b="0" l="0" r="0" t="15081"/>
          <a:stretch/>
        </p:blipFill>
        <p:spPr>
          <a:xfrm>
            <a:off x="341625" y="1527825"/>
            <a:ext cx="2659748" cy="1466767"/>
          </a:xfrm>
          <a:prstGeom prst="rect">
            <a:avLst/>
          </a:prstGeom>
          <a:noFill/>
          <a:ln>
            <a:noFill/>
          </a:ln>
        </p:spPr>
      </p:pic>
      <p:pic>
        <p:nvPicPr>
          <p:cNvPr id="131" name="Google Shape;131;p22"/>
          <p:cNvPicPr preferRelativeResize="0"/>
          <p:nvPr/>
        </p:nvPicPr>
        <p:blipFill rotWithShape="1">
          <a:blip r:embed="rId6">
            <a:alphaModFix/>
          </a:blip>
          <a:srcRect b="0" l="0" r="0" t="15081"/>
          <a:stretch/>
        </p:blipFill>
        <p:spPr>
          <a:xfrm>
            <a:off x="6142627" y="1527825"/>
            <a:ext cx="2659748" cy="1466767"/>
          </a:xfrm>
          <a:prstGeom prst="rect">
            <a:avLst/>
          </a:prstGeom>
          <a:noFill/>
          <a:ln>
            <a:noFill/>
          </a:ln>
        </p:spPr>
      </p:pic>
      <p:pic>
        <p:nvPicPr>
          <p:cNvPr id="132" name="Google Shape;132;p22"/>
          <p:cNvPicPr preferRelativeResize="0"/>
          <p:nvPr/>
        </p:nvPicPr>
        <p:blipFill rotWithShape="1">
          <a:blip r:embed="rId7">
            <a:alphaModFix/>
          </a:blip>
          <a:srcRect b="0" l="0" r="0" t="15081"/>
          <a:stretch/>
        </p:blipFill>
        <p:spPr>
          <a:xfrm>
            <a:off x="341625" y="3249742"/>
            <a:ext cx="2659748" cy="1466767"/>
          </a:xfrm>
          <a:prstGeom prst="rect">
            <a:avLst/>
          </a:prstGeom>
          <a:noFill/>
          <a:ln>
            <a:noFill/>
          </a:ln>
        </p:spPr>
      </p:pic>
      <p:pic>
        <p:nvPicPr>
          <p:cNvPr id="133" name="Google Shape;133;p22"/>
          <p:cNvPicPr preferRelativeResize="0"/>
          <p:nvPr/>
        </p:nvPicPr>
        <p:blipFill rotWithShape="1">
          <a:blip r:embed="rId8">
            <a:alphaModFix/>
          </a:blip>
          <a:srcRect b="0" l="0" r="0" t="15081"/>
          <a:stretch/>
        </p:blipFill>
        <p:spPr>
          <a:xfrm>
            <a:off x="3242126" y="1527825"/>
            <a:ext cx="2659748" cy="1466767"/>
          </a:xfrm>
          <a:prstGeom prst="rect">
            <a:avLst/>
          </a:prstGeom>
          <a:noFill/>
          <a:ln>
            <a:noFill/>
          </a:ln>
        </p:spPr>
      </p:pic>
      <p:pic>
        <p:nvPicPr>
          <p:cNvPr id="134" name="Google Shape;134;p22"/>
          <p:cNvPicPr preferRelativeResize="0"/>
          <p:nvPr/>
        </p:nvPicPr>
        <p:blipFill rotWithShape="1">
          <a:blip r:embed="rId9">
            <a:alphaModFix/>
          </a:blip>
          <a:srcRect b="0" l="0" r="0" t="15081"/>
          <a:stretch/>
        </p:blipFill>
        <p:spPr>
          <a:xfrm>
            <a:off x="3242126" y="3249742"/>
            <a:ext cx="2659748" cy="1466767"/>
          </a:xfrm>
          <a:prstGeom prst="rect">
            <a:avLst/>
          </a:prstGeom>
          <a:noFill/>
          <a:ln>
            <a:noFill/>
          </a:ln>
        </p:spPr>
      </p:pic>
      <p:pic>
        <p:nvPicPr>
          <p:cNvPr id="135" name="Google Shape;135;p22"/>
          <p:cNvPicPr preferRelativeResize="0"/>
          <p:nvPr/>
        </p:nvPicPr>
        <p:blipFill rotWithShape="1">
          <a:blip r:embed="rId10">
            <a:alphaModFix/>
          </a:blip>
          <a:srcRect b="0" l="0" r="0" t="15081"/>
          <a:stretch/>
        </p:blipFill>
        <p:spPr>
          <a:xfrm>
            <a:off x="6142625" y="3249748"/>
            <a:ext cx="2659748" cy="1466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idx="1" type="body"/>
          </p:nvPr>
        </p:nvSpPr>
        <p:spPr>
          <a:xfrm>
            <a:off x="611175" y="1819275"/>
            <a:ext cx="7921800" cy="30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Verdana"/>
                <a:ea typeface="Verdana"/>
                <a:cs typeface="Verdana"/>
                <a:sym typeface="Verdana"/>
              </a:rPr>
              <a:t>Due to the multiple possibilities of development, we had to scale down the project to be able to fit it into the given time span. Therefore, some future developments would be:</a:t>
            </a:r>
            <a:endParaRPr sz="1300">
              <a:solidFill>
                <a:schemeClr val="dk1"/>
              </a:solidFill>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Requesting the ability for users to </a:t>
            </a:r>
            <a:r>
              <a:rPr lang="en" sz="1300">
                <a:solidFill>
                  <a:schemeClr val="dk1"/>
                </a:solidFill>
                <a:latin typeface="Verdana"/>
                <a:ea typeface="Verdana"/>
                <a:cs typeface="Verdana"/>
                <a:sym typeface="Verdana"/>
              </a:rPr>
              <a:t>upload</a:t>
            </a:r>
            <a:r>
              <a:rPr lang="en" sz="1300">
                <a:solidFill>
                  <a:schemeClr val="dk1"/>
                </a:solidFill>
                <a:latin typeface="Verdana"/>
                <a:ea typeface="Verdana"/>
                <a:cs typeface="Verdana"/>
                <a:sym typeface="Verdana"/>
              </a:rPr>
              <a:t> and sell their own classic cars</a:t>
            </a:r>
            <a:endParaRPr sz="1300">
              <a:solidFill>
                <a:schemeClr val="dk1"/>
              </a:solidFill>
              <a:latin typeface="Verdana"/>
              <a:ea typeface="Verdana"/>
              <a:cs typeface="Verdana"/>
              <a:sym typeface="Verdana"/>
            </a:endParaRPr>
          </a:p>
          <a:p>
            <a:pPr indent="-311150" lvl="1" marL="9144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Inserting images, description, price, etc.</a:t>
            </a:r>
            <a:endParaRPr sz="1300">
              <a:solidFill>
                <a:schemeClr val="dk1"/>
              </a:solidFill>
              <a:latin typeface="Verdana"/>
              <a:ea typeface="Verdana"/>
              <a:cs typeface="Verdana"/>
              <a:sym typeface="Verdana"/>
            </a:endParaRPr>
          </a:p>
          <a:p>
            <a:pPr indent="-311150" lvl="1" marL="9144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Through thorough examination by evaluator</a:t>
            </a:r>
            <a:endParaRPr sz="1300">
              <a:solidFill>
                <a:schemeClr val="dk1"/>
              </a:solidFill>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Customizing Stripe to fit in with the overall design hierarchy of the website</a:t>
            </a:r>
            <a:endParaRPr sz="1300">
              <a:solidFill>
                <a:schemeClr val="dk1"/>
              </a:solidFill>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Next steps of once the user pays the 10% deposit</a:t>
            </a:r>
            <a:endParaRPr sz="1300">
              <a:solidFill>
                <a:schemeClr val="dk1"/>
              </a:solidFill>
              <a:latin typeface="Verdana"/>
              <a:ea typeface="Verdana"/>
              <a:cs typeface="Verdana"/>
              <a:sym typeface="Verdana"/>
            </a:endParaRPr>
          </a:p>
          <a:p>
            <a:pPr indent="-311150" lvl="1" marL="9144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Creating a chat system for users to get in contact with the seller</a:t>
            </a:r>
            <a:endParaRPr sz="1300">
              <a:solidFill>
                <a:schemeClr val="dk1"/>
              </a:solidFill>
              <a:latin typeface="Verdana"/>
              <a:ea typeface="Verdana"/>
              <a:cs typeface="Verdana"/>
              <a:sym typeface="Verdana"/>
            </a:endParaRPr>
          </a:p>
          <a:p>
            <a:pPr indent="-311150" lvl="1" marL="9144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Linking banking information or other possible ways to figure out the progress/status</a:t>
            </a:r>
            <a:endParaRPr sz="1300">
              <a:solidFill>
                <a:schemeClr val="dk1"/>
              </a:solidFill>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Being able to delete the cars once purchase is processed</a:t>
            </a:r>
            <a:endParaRPr sz="1300">
              <a:solidFill>
                <a:schemeClr val="dk1"/>
              </a:solidFill>
              <a:latin typeface="Verdana"/>
              <a:ea typeface="Verdana"/>
              <a:cs typeface="Verdana"/>
              <a:sym typeface="Verdana"/>
            </a:endParaRPr>
          </a:p>
          <a:p>
            <a:pPr indent="-311150" lvl="0" marL="457200" rtl="0" algn="l">
              <a:spcBef>
                <a:spcPts val="0"/>
              </a:spcBef>
              <a:spcAft>
                <a:spcPts val="0"/>
              </a:spcAft>
              <a:buClr>
                <a:schemeClr val="dk1"/>
              </a:buClr>
              <a:buSzPts val="1300"/>
              <a:buFont typeface="Verdana"/>
              <a:buChar char="-"/>
            </a:pPr>
            <a:r>
              <a:rPr lang="en" sz="1300">
                <a:solidFill>
                  <a:schemeClr val="dk1"/>
                </a:solidFill>
                <a:latin typeface="Verdana"/>
                <a:ea typeface="Verdana"/>
                <a:cs typeface="Verdana"/>
                <a:sym typeface="Verdana"/>
              </a:rPr>
              <a:t>Next steps would be to create an app that you can download</a:t>
            </a:r>
            <a:endParaRPr sz="1300">
              <a:solidFill>
                <a:schemeClr val="dk1"/>
              </a:solidFill>
              <a:latin typeface="Verdana"/>
              <a:ea typeface="Verdana"/>
              <a:cs typeface="Verdana"/>
              <a:sym typeface="Verdana"/>
            </a:endParaRPr>
          </a:p>
        </p:txBody>
      </p:sp>
      <p:pic>
        <p:nvPicPr>
          <p:cNvPr id="141" name="Google Shape;141;p23"/>
          <p:cNvPicPr preferRelativeResize="0"/>
          <p:nvPr/>
        </p:nvPicPr>
        <p:blipFill rotWithShape="1">
          <a:blip r:embed="rId3">
            <a:alphaModFix/>
          </a:blip>
          <a:srcRect b="7555" l="0" r="0" t="7555"/>
          <a:stretch/>
        </p:blipFill>
        <p:spPr>
          <a:xfrm>
            <a:off x="4023910" y="484500"/>
            <a:ext cx="1096175" cy="109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Verdana"/>
                <a:ea typeface="Verdana"/>
                <a:cs typeface="Verdana"/>
                <a:sym typeface="Verdana"/>
              </a:rPr>
              <a:t>Links</a:t>
            </a:r>
            <a:r>
              <a:rPr lang="en" sz="2000">
                <a:latin typeface="Verdana"/>
                <a:ea typeface="Verdana"/>
                <a:cs typeface="Verdana"/>
                <a:sym typeface="Verdana"/>
              </a:rPr>
              <a:t> </a:t>
            </a:r>
            <a:endParaRPr sz="2000">
              <a:latin typeface="Verdana"/>
              <a:ea typeface="Verdana"/>
              <a:cs typeface="Verdana"/>
              <a:sym typeface="Verdana"/>
            </a:endParaRPr>
          </a:p>
        </p:txBody>
      </p:sp>
      <p:sp>
        <p:nvSpPr>
          <p:cNvPr id="147" name="Google Shape;147;p24"/>
          <p:cNvSpPr txBox="1"/>
          <p:nvPr>
            <p:ph idx="1" type="body"/>
          </p:nvPr>
        </p:nvSpPr>
        <p:spPr>
          <a:xfrm>
            <a:off x="611175" y="3461675"/>
            <a:ext cx="3700200" cy="920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Verdana"/>
                <a:ea typeface="Verdana"/>
                <a:cs typeface="Verdana"/>
                <a:sym typeface="Verdana"/>
              </a:rPr>
              <a:t>Heroku</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lang="en" sz="1200">
                <a:solidFill>
                  <a:srgbClr val="C50000"/>
                </a:solidFill>
                <a:uFill>
                  <a:noFill/>
                </a:uFill>
                <a:latin typeface="Verdana"/>
                <a:ea typeface="Verdana"/>
                <a:cs typeface="Verdana"/>
                <a:sym typeface="Verdana"/>
                <a:hlinkClick r:id="rId3">
                  <a:extLst>
                    <a:ext uri="{A12FA001-AC4F-418D-AE19-62706E023703}">
                      <ahyp:hlinkClr val="tx"/>
                    </a:ext>
                  </a:extLst>
                </a:hlinkClick>
              </a:rPr>
              <a:t>https://classiccarswebsite.herokuapp.com/</a:t>
            </a:r>
            <a:endParaRPr sz="1200">
              <a:solidFill>
                <a:srgbClr val="C50000"/>
              </a:solidFill>
              <a:latin typeface="Verdana"/>
              <a:ea typeface="Verdana"/>
              <a:cs typeface="Verdana"/>
              <a:sym typeface="Verdana"/>
            </a:endParaRPr>
          </a:p>
        </p:txBody>
      </p:sp>
      <p:sp>
        <p:nvSpPr>
          <p:cNvPr id="148" name="Google Shape;148;p24"/>
          <p:cNvSpPr txBox="1"/>
          <p:nvPr>
            <p:ph idx="1" type="body"/>
          </p:nvPr>
        </p:nvSpPr>
        <p:spPr>
          <a:xfrm>
            <a:off x="4832650" y="3461675"/>
            <a:ext cx="3700200" cy="920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Verdana"/>
                <a:ea typeface="Verdana"/>
                <a:cs typeface="Verdana"/>
                <a:sym typeface="Verdana"/>
              </a:rPr>
              <a:t>GitHub</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lang="en" sz="1100">
                <a:solidFill>
                  <a:srgbClr val="C50000"/>
                </a:solidFill>
                <a:uFill>
                  <a:noFill/>
                </a:uFill>
                <a:latin typeface="Verdana"/>
                <a:ea typeface="Verdana"/>
                <a:cs typeface="Verdana"/>
                <a:sym typeface="Verdana"/>
                <a:hlinkClick r:id="rId4">
                  <a:extLst>
                    <a:ext uri="{A12FA001-AC4F-418D-AE19-62706E023703}">
                      <ahyp:hlinkClr val="tx"/>
                    </a:ext>
                  </a:extLst>
                </a:hlinkClick>
              </a:rPr>
              <a:t>https://github.com/hovigmk/Classic_Whipz</a:t>
            </a:r>
            <a:endParaRPr sz="1100">
              <a:solidFill>
                <a:srgbClr val="C50000"/>
              </a:solidFill>
              <a:latin typeface="Verdana"/>
              <a:ea typeface="Verdana"/>
              <a:cs typeface="Verdana"/>
              <a:sym typeface="Verdana"/>
            </a:endParaRPr>
          </a:p>
          <a:p>
            <a:pPr indent="0" lvl="0" marL="0" rtl="0" algn="ctr">
              <a:lnSpc>
                <a:spcPct val="115000"/>
              </a:lnSpc>
              <a:spcBef>
                <a:spcPts val="0"/>
              </a:spcBef>
              <a:spcAft>
                <a:spcPts val="0"/>
              </a:spcAft>
              <a:buNone/>
            </a:pPr>
            <a:r>
              <a:t/>
            </a:r>
            <a:endParaRPr sz="1300">
              <a:solidFill>
                <a:schemeClr val="dk1"/>
              </a:solidFill>
              <a:latin typeface="Verdana"/>
              <a:ea typeface="Verdana"/>
              <a:cs typeface="Verdana"/>
              <a:sym typeface="Verdana"/>
            </a:endParaRPr>
          </a:p>
        </p:txBody>
      </p:sp>
      <p:pic>
        <p:nvPicPr>
          <p:cNvPr id="149" name="Google Shape;149;p24"/>
          <p:cNvPicPr preferRelativeResize="0"/>
          <p:nvPr/>
        </p:nvPicPr>
        <p:blipFill>
          <a:blip r:embed="rId5">
            <a:alphaModFix/>
          </a:blip>
          <a:stretch>
            <a:fillRect/>
          </a:stretch>
        </p:blipFill>
        <p:spPr>
          <a:xfrm>
            <a:off x="6142363" y="2113150"/>
            <a:ext cx="1080774" cy="1080774"/>
          </a:xfrm>
          <a:prstGeom prst="rect">
            <a:avLst/>
          </a:prstGeom>
          <a:noFill/>
          <a:ln>
            <a:noFill/>
          </a:ln>
        </p:spPr>
      </p:pic>
      <p:pic>
        <p:nvPicPr>
          <p:cNvPr id="150" name="Google Shape;150;p24"/>
          <p:cNvPicPr preferRelativeResize="0"/>
          <p:nvPr/>
        </p:nvPicPr>
        <p:blipFill>
          <a:blip r:embed="rId6">
            <a:alphaModFix/>
          </a:blip>
          <a:stretch>
            <a:fillRect/>
          </a:stretch>
        </p:blipFill>
        <p:spPr>
          <a:xfrm>
            <a:off x="1667138" y="1873400"/>
            <a:ext cx="1588275" cy="158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Verdana"/>
                <a:ea typeface="Verdana"/>
                <a:cs typeface="Verdana"/>
                <a:sym typeface="Verdana"/>
              </a:rPr>
              <a:t>Contributors</a:t>
            </a:r>
            <a:r>
              <a:rPr lang="en">
                <a:latin typeface="Verdana"/>
                <a:ea typeface="Verdana"/>
                <a:cs typeface="Verdana"/>
                <a:sym typeface="Verdana"/>
              </a:rPr>
              <a:t> </a:t>
            </a:r>
            <a:endParaRPr>
              <a:latin typeface="Verdana"/>
              <a:ea typeface="Verdana"/>
              <a:cs typeface="Verdana"/>
              <a:sym typeface="Verdana"/>
            </a:endParaRPr>
          </a:p>
        </p:txBody>
      </p:sp>
      <p:sp>
        <p:nvSpPr>
          <p:cNvPr id="156" name="Google Shape;156;p25"/>
          <p:cNvSpPr txBox="1"/>
          <p:nvPr/>
        </p:nvSpPr>
        <p:spPr>
          <a:xfrm>
            <a:off x="1495650" y="3319000"/>
            <a:ext cx="19617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erdana"/>
                <a:ea typeface="Verdana"/>
                <a:cs typeface="Verdana"/>
                <a:sym typeface="Verdana"/>
              </a:rPr>
              <a:t>Hovig Kalayjian</a:t>
            </a:r>
            <a:endParaRPr sz="1200">
              <a:latin typeface="Verdana"/>
              <a:ea typeface="Verdana"/>
              <a:cs typeface="Verdana"/>
              <a:sym typeface="Verdana"/>
            </a:endParaRPr>
          </a:p>
          <a:p>
            <a:pPr indent="0" lvl="0" marL="0" rtl="0" algn="l">
              <a:spcBef>
                <a:spcPts val="0"/>
              </a:spcBef>
              <a:spcAft>
                <a:spcPts val="0"/>
              </a:spcAft>
              <a:buNone/>
            </a:pPr>
            <a:r>
              <a:rPr lang="en" sz="1100">
                <a:latin typeface="Verdana"/>
                <a:ea typeface="Verdana"/>
                <a:cs typeface="Verdana"/>
                <a:sym typeface="Verdana"/>
              </a:rPr>
              <a:t>@hovigmk</a:t>
            </a:r>
            <a:endParaRPr sz="1100">
              <a:latin typeface="Verdana"/>
              <a:ea typeface="Verdana"/>
              <a:cs typeface="Verdana"/>
              <a:sym typeface="Verdana"/>
            </a:endParaRPr>
          </a:p>
        </p:txBody>
      </p:sp>
      <p:sp>
        <p:nvSpPr>
          <p:cNvPr id="157" name="Google Shape;157;p25"/>
          <p:cNvSpPr txBox="1"/>
          <p:nvPr/>
        </p:nvSpPr>
        <p:spPr>
          <a:xfrm>
            <a:off x="3736725" y="3319000"/>
            <a:ext cx="16707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Verdana"/>
                <a:ea typeface="Verdana"/>
                <a:cs typeface="Verdana"/>
                <a:sym typeface="Verdana"/>
              </a:rPr>
              <a:t>Cezar Amaral</a:t>
            </a:r>
            <a:endParaRPr sz="1200">
              <a:latin typeface="Verdana"/>
              <a:ea typeface="Verdana"/>
              <a:cs typeface="Verdana"/>
              <a:sym typeface="Verdana"/>
            </a:endParaRPr>
          </a:p>
          <a:p>
            <a:pPr indent="0" lvl="0" marL="0" rtl="0" algn="ctr">
              <a:spcBef>
                <a:spcPts val="0"/>
              </a:spcBef>
              <a:spcAft>
                <a:spcPts val="0"/>
              </a:spcAft>
              <a:buNone/>
            </a:pPr>
            <a:r>
              <a:rPr lang="en" sz="1100">
                <a:latin typeface="Verdana"/>
                <a:ea typeface="Verdana"/>
                <a:cs typeface="Verdana"/>
                <a:sym typeface="Verdana"/>
              </a:rPr>
              <a:t>@cdennis27</a:t>
            </a:r>
            <a:endParaRPr sz="1100">
              <a:latin typeface="Verdana"/>
              <a:ea typeface="Verdana"/>
              <a:cs typeface="Verdana"/>
              <a:sym typeface="Verdana"/>
            </a:endParaRPr>
          </a:p>
        </p:txBody>
      </p:sp>
      <p:grpSp>
        <p:nvGrpSpPr>
          <p:cNvPr id="158" name="Google Shape;158;p25"/>
          <p:cNvGrpSpPr/>
          <p:nvPr/>
        </p:nvGrpSpPr>
        <p:grpSpPr>
          <a:xfrm>
            <a:off x="1612588" y="2157140"/>
            <a:ext cx="896440" cy="992777"/>
            <a:chOff x="1417450" y="1714525"/>
            <a:chExt cx="1097100" cy="1215000"/>
          </a:xfrm>
        </p:grpSpPr>
        <p:sp>
          <p:nvSpPr>
            <p:cNvPr id="159" name="Google Shape;159;p25"/>
            <p:cNvSpPr/>
            <p:nvPr/>
          </p:nvSpPr>
          <p:spPr>
            <a:xfrm>
              <a:off x="1634500" y="1714525"/>
              <a:ext cx="663000" cy="663000"/>
            </a:xfrm>
            <a:prstGeom prst="ellipse">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rot="-5400000">
              <a:off x="1690000" y="2104975"/>
              <a:ext cx="552000" cy="1097100"/>
            </a:xfrm>
            <a:prstGeom prst="flowChartDelay">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5"/>
          <p:cNvSpPr txBox="1"/>
          <p:nvPr/>
        </p:nvSpPr>
        <p:spPr>
          <a:xfrm>
            <a:off x="6180225" y="3319000"/>
            <a:ext cx="1516200" cy="6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Verdana"/>
                <a:ea typeface="Verdana"/>
                <a:cs typeface="Verdana"/>
                <a:sym typeface="Verdana"/>
              </a:rPr>
              <a:t>Esther Choi</a:t>
            </a:r>
            <a:endParaRPr sz="1200">
              <a:latin typeface="Verdana"/>
              <a:ea typeface="Verdana"/>
              <a:cs typeface="Verdana"/>
              <a:sym typeface="Verdana"/>
            </a:endParaRPr>
          </a:p>
          <a:p>
            <a:pPr indent="0" lvl="0" marL="0" rtl="0" algn="r">
              <a:spcBef>
                <a:spcPts val="0"/>
              </a:spcBef>
              <a:spcAft>
                <a:spcPts val="0"/>
              </a:spcAft>
              <a:buNone/>
            </a:pPr>
            <a:r>
              <a:rPr lang="en" sz="1100">
                <a:latin typeface="Verdana"/>
                <a:ea typeface="Verdana"/>
                <a:cs typeface="Verdana"/>
                <a:sym typeface="Verdana"/>
              </a:rPr>
              <a:t>@yerimechoi</a:t>
            </a:r>
            <a:endParaRPr sz="1100">
              <a:latin typeface="Verdana"/>
              <a:ea typeface="Verdana"/>
              <a:cs typeface="Verdana"/>
              <a:sym typeface="Verdana"/>
            </a:endParaRPr>
          </a:p>
        </p:txBody>
      </p:sp>
      <p:grpSp>
        <p:nvGrpSpPr>
          <p:cNvPr id="162" name="Google Shape;162;p25"/>
          <p:cNvGrpSpPr/>
          <p:nvPr/>
        </p:nvGrpSpPr>
        <p:grpSpPr>
          <a:xfrm>
            <a:off x="6663800" y="2157152"/>
            <a:ext cx="896440" cy="992777"/>
            <a:chOff x="1417450" y="1714525"/>
            <a:chExt cx="1097100" cy="1215000"/>
          </a:xfrm>
        </p:grpSpPr>
        <p:sp>
          <p:nvSpPr>
            <p:cNvPr id="163" name="Google Shape;163;p25"/>
            <p:cNvSpPr/>
            <p:nvPr/>
          </p:nvSpPr>
          <p:spPr>
            <a:xfrm>
              <a:off x="1634500" y="1714525"/>
              <a:ext cx="663000" cy="663000"/>
            </a:xfrm>
            <a:prstGeom prst="ellipse">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rot="-5400000">
              <a:off x="1690000" y="2104975"/>
              <a:ext cx="552000" cy="1097100"/>
            </a:xfrm>
            <a:prstGeom prst="flowChartDelay">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25"/>
          <p:cNvGrpSpPr/>
          <p:nvPr/>
        </p:nvGrpSpPr>
        <p:grpSpPr>
          <a:xfrm>
            <a:off x="4123775" y="2157140"/>
            <a:ext cx="896440" cy="992777"/>
            <a:chOff x="1417450" y="1714525"/>
            <a:chExt cx="1097100" cy="1215000"/>
          </a:xfrm>
        </p:grpSpPr>
        <p:sp>
          <p:nvSpPr>
            <p:cNvPr id="166" name="Google Shape;166;p25"/>
            <p:cNvSpPr/>
            <p:nvPr/>
          </p:nvSpPr>
          <p:spPr>
            <a:xfrm>
              <a:off x="1634500" y="1714525"/>
              <a:ext cx="663000" cy="663000"/>
            </a:xfrm>
            <a:prstGeom prst="ellipse">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rot="-5400000">
              <a:off x="1690000" y="2104975"/>
              <a:ext cx="552000" cy="1097100"/>
            </a:xfrm>
            <a:prstGeom prst="flowChartDelay">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1314763" y="1403502"/>
            <a:ext cx="6514474" cy="233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3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611175" y="1023575"/>
            <a:ext cx="79218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Verdana"/>
                <a:ea typeface="Verdana"/>
                <a:cs typeface="Verdana"/>
                <a:sym typeface="Verdana"/>
              </a:rPr>
              <a:t>Have you ever shopped with just your eyes in hopes one day you’ll be able to buy that product? In retail that’s called visual merchandising, the art of displaying the products, in a way that make people want to buy them. Looking at today’s society, you can browse for clothes, accessories, technology, etc. but why can’t we browse for cars? Classic cars, to be specific.</a:t>
            </a:r>
            <a:endParaRPr sz="1500">
              <a:solidFill>
                <a:schemeClr val="dk1"/>
              </a:solidFill>
              <a:latin typeface="Verdana"/>
              <a:ea typeface="Verdana"/>
              <a:cs typeface="Verdana"/>
              <a:sym typeface="Verdana"/>
            </a:endParaRPr>
          </a:p>
          <a:p>
            <a:pPr indent="0" lvl="0" marL="0" rtl="0" algn="ctr">
              <a:spcBef>
                <a:spcPts val="1600"/>
              </a:spcBef>
              <a:spcAft>
                <a:spcPts val="1600"/>
              </a:spcAft>
              <a:buNone/>
            </a:pPr>
            <a:r>
              <a:rPr i="1" lang="en" sz="1500">
                <a:solidFill>
                  <a:schemeClr val="dk1"/>
                </a:solidFill>
                <a:latin typeface="Verdana"/>
                <a:ea typeface="Verdana"/>
                <a:cs typeface="Verdana"/>
                <a:sym typeface="Verdana"/>
              </a:rPr>
              <a:t>Through Classic Whipz you can now browse through classic cars that one day could be yours! </a:t>
            </a:r>
            <a:endParaRPr i="1" sz="1500">
              <a:solidFill>
                <a:schemeClr val="dk1"/>
              </a:solidFill>
              <a:latin typeface="Verdana"/>
              <a:ea typeface="Verdana"/>
              <a:cs typeface="Verdana"/>
              <a:sym typeface="Verdana"/>
            </a:endParaRPr>
          </a:p>
        </p:txBody>
      </p:sp>
      <p:sp>
        <p:nvSpPr>
          <p:cNvPr id="60" name="Google Shape;60;p14"/>
          <p:cNvSpPr txBox="1"/>
          <p:nvPr/>
        </p:nvSpPr>
        <p:spPr>
          <a:xfrm>
            <a:off x="567075" y="2996575"/>
            <a:ext cx="33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50000"/>
                </a:solidFill>
              </a:rPr>
              <a:t>“</a:t>
            </a:r>
            <a:endParaRPr sz="3000">
              <a:solidFill>
                <a:srgbClr val="C50000"/>
              </a:solidFill>
            </a:endParaRPr>
          </a:p>
        </p:txBody>
      </p:sp>
      <p:sp>
        <p:nvSpPr>
          <p:cNvPr id="61" name="Google Shape;61;p14"/>
          <p:cNvSpPr txBox="1"/>
          <p:nvPr/>
        </p:nvSpPr>
        <p:spPr>
          <a:xfrm>
            <a:off x="5279775" y="3263425"/>
            <a:ext cx="33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C50000"/>
                </a:solidFill>
              </a:rPr>
              <a:t>”</a:t>
            </a:r>
            <a:endParaRPr sz="3000">
              <a:solidFill>
                <a:srgbClr val="C5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611175" y="2333700"/>
            <a:ext cx="7921800" cy="1451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lt1"/>
                </a:solidFill>
                <a:latin typeface="Verdana"/>
                <a:ea typeface="Verdana"/>
                <a:cs typeface="Verdana"/>
                <a:sym typeface="Verdana"/>
              </a:rPr>
              <a:t>Classic Whipz </a:t>
            </a:r>
            <a:r>
              <a:rPr lang="en" sz="1500">
                <a:solidFill>
                  <a:schemeClr val="dk1"/>
                </a:solidFill>
                <a:latin typeface="Verdana"/>
                <a:ea typeface="Verdana"/>
                <a:cs typeface="Verdana"/>
                <a:sym typeface="Verdana"/>
              </a:rPr>
              <a:t>is a car e-commerce site that allows you to buy and sell classic cars. The site contains cars that are </a:t>
            </a:r>
            <a:r>
              <a:rPr lang="en" sz="1500">
                <a:solidFill>
                  <a:schemeClr val="dk1"/>
                </a:solidFill>
                <a:latin typeface="Verdana"/>
                <a:ea typeface="Verdana"/>
                <a:cs typeface="Verdana"/>
                <a:sym typeface="Verdana"/>
              </a:rPr>
              <a:t>labeled</a:t>
            </a:r>
            <a:r>
              <a:rPr lang="en" sz="1500">
                <a:solidFill>
                  <a:schemeClr val="dk1"/>
                </a:solidFill>
                <a:latin typeface="Verdana"/>
                <a:ea typeface="Verdana"/>
                <a:cs typeface="Verdana"/>
                <a:sym typeface="Verdana"/>
              </a:rPr>
              <a:t> vintage to newly classic ones. The process is once the buyer selects to buy, they pay 10% of the car value then it the connects the buyer to the seller. Both the buyer and the seller agree on a rendezvous and the trade is made.</a:t>
            </a:r>
            <a:endParaRPr sz="1500">
              <a:solidFill>
                <a:schemeClr val="dk1"/>
              </a:solidFill>
              <a:latin typeface="Verdana"/>
              <a:ea typeface="Verdana"/>
              <a:cs typeface="Verdana"/>
              <a:sym typeface="Verdana"/>
            </a:endParaRPr>
          </a:p>
        </p:txBody>
      </p:sp>
      <p:pic>
        <p:nvPicPr>
          <p:cNvPr id="67" name="Google Shape;67;p15"/>
          <p:cNvPicPr preferRelativeResize="0"/>
          <p:nvPr/>
        </p:nvPicPr>
        <p:blipFill rotWithShape="1">
          <a:blip r:embed="rId3">
            <a:alphaModFix/>
          </a:blip>
          <a:srcRect b="0" l="0" r="0" t="0"/>
          <a:stretch/>
        </p:blipFill>
        <p:spPr>
          <a:xfrm>
            <a:off x="3673875" y="537450"/>
            <a:ext cx="1796249" cy="1796249"/>
          </a:xfrm>
          <a:prstGeom prst="rect">
            <a:avLst/>
          </a:prstGeom>
          <a:noFill/>
          <a:ln>
            <a:noFill/>
          </a:ln>
        </p:spPr>
      </p:pic>
      <p:pic>
        <p:nvPicPr>
          <p:cNvPr id="68" name="Google Shape;68;p15"/>
          <p:cNvPicPr preferRelativeResize="0"/>
          <p:nvPr/>
        </p:nvPicPr>
        <p:blipFill rotWithShape="1">
          <a:blip r:embed="rId4">
            <a:alphaModFix/>
          </a:blip>
          <a:srcRect b="0" l="0" r="0" t="0"/>
          <a:stretch/>
        </p:blipFill>
        <p:spPr>
          <a:xfrm>
            <a:off x="806550" y="2327724"/>
            <a:ext cx="1429150" cy="513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611175" y="2336550"/>
            <a:ext cx="3484500" cy="22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Few to no e-commerce sites for classic cars</a:t>
            </a:r>
            <a:endParaRPr b="1" sz="13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b="1" sz="13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b="1" lang="en" sz="1300">
                <a:solidFill>
                  <a:srgbClr val="C50000"/>
                </a:solidFill>
                <a:latin typeface="Verdana"/>
                <a:ea typeface="Verdana"/>
                <a:cs typeface="Verdana"/>
                <a:sym typeface="Verdana"/>
              </a:rPr>
              <a:t>Cons</a:t>
            </a:r>
            <a:endParaRPr b="1" sz="1300">
              <a:solidFill>
                <a:srgbClr val="C50000"/>
              </a:solidFill>
              <a:latin typeface="Verdana"/>
              <a:ea typeface="Verdana"/>
              <a:cs typeface="Verdana"/>
              <a:sym typeface="Verdana"/>
            </a:endParaRPr>
          </a:p>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Classic cars are deemed expensive and luxurious to buy so discourages buyers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Only Google images are available to view classic cars</a:t>
            </a:r>
            <a:endParaRPr sz="1200">
              <a:solidFill>
                <a:schemeClr val="dk1"/>
              </a:solidFill>
              <a:latin typeface="Verdana"/>
              <a:ea typeface="Verdana"/>
              <a:cs typeface="Verdana"/>
              <a:sym typeface="Verdana"/>
            </a:endParaRPr>
          </a:p>
        </p:txBody>
      </p:sp>
      <p:sp>
        <p:nvSpPr>
          <p:cNvPr id="74" name="Google Shape;74;p16"/>
          <p:cNvSpPr txBox="1"/>
          <p:nvPr>
            <p:ph idx="1" type="body"/>
          </p:nvPr>
        </p:nvSpPr>
        <p:spPr>
          <a:xfrm>
            <a:off x="4956550" y="2336550"/>
            <a:ext cx="3484500" cy="22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An e-commerce site that users can sell, buy and comment on</a:t>
            </a:r>
            <a:endParaRPr b="1" sz="13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b="1" sz="13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Pros</a:t>
            </a:r>
            <a:endParaRPr b="1" sz="13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Easy access to view rare classic cars</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Encourages and motivates buyers</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Allows sellers to sell safely with the 10% deposit fee</a:t>
            </a:r>
            <a:endParaRPr sz="1200">
              <a:solidFill>
                <a:schemeClr val="dk1"/>
              </a:solidFill>
              <a:latin typeface="Verdana"/>
              <a:ea typeface="Verdana"/>
              <a:cs typeface="Verdana"/>
              <a:sym typeface="Verdana"/>
            </a:endParaRPr>
          </a:p>
        </p:txBody>
      </p:sp>
      <p:pic>
        <p:nvPicPr>
          <p:cNvPr id="75" name="Google Shape;75;p16"/>
          <p:cNvPicPr preferRelativeResize="0"/>
          <p:nvPr/>
        </p:nvPicPr>
        <p:blipFill rotWithShape="1">
          <a:blip r:embed="rId3">
            <a:alphaModFix/>
          </a:blip>
          <a:srcRect b="0" l="0" r="0" t="0"/>
          <a:stretch/>
        </p:blipFill>
        <p:spPr>
          <a:xfrm>
            <a:off x="1940850" y="822025"/>
            <a:ext cx="1040824" cy="1040824"/>
          </a:xfrm>
          <a:prstGeom prst="rect">
            <a:avLst/>
          </a:prstGeom>
          <a:noFill/>
          <a:ln>
            <a:noFill/>
          </a:ln>
        </p:spPr>
      </p:pic>
      <p:pic>
        <p:nvPicPr>
          <p:cNvPr id="76" name="Google Shape;76;p16"/>
          <p:cNvPicPr preferRelativeResize="0"/>
          <p:nvPr/>
        </p:nvPicPr>
        <p:blipFill rotWithShape="1">
          <a:blip r:embed="rId4">
            <a:alphaModFix/>
          </a:blip>
          <a:srcRect b="0" l="0" r="0" t="0"/>
          <a:stretch/>
        </p:blipFill>
        <p:spPr>
          <a:xfrm>
            <a:off x="6419550" y="822025"/>
            <a:ext cx="1040824" cy="1040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idx="1" type="body"/>
          </p:nvPr>
        </p:nvSpPr>
        <p:spPr>
          <a:xfrm>
            <a:off x="611175" y="3334025"/>
            <a:ext cx="3700200" cy="13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AS A </a:t>
            </a:r>
            <a:r>
              <a:rPr lang="en" sz="1200">
                <a:solidFill>
                  <a:schemeClr val="dk1"/>
                </a:solidFill>
                <a:latin typeface="Verdana"/>
                <a:ea typeface="Verdana"/>
                <a:cs typeface="Verdana"/>
                <a:sym typeface="Verdana"/>
              </a:rPr>
              <a:t>car </a:t>
            </a:r>
            <a:r>
              <a:rPr lang="en" sz="1200">
                <a:solidFill>
                  <a:schemeClr val="dk1"/>
                </a:solidFill>
                <a:latin typeface="Verdana"/>
                <a:ea typeface="Verdana"/>
                <a:cs typeface="Verdana"/>
                <a:sym typeface="Verdana"/>
              </a:rPr>
              <a:t>connoisseur,</a:t>
            </a:r>
            <a:r>
              <a:rPr lang="en" sz="1200">
                <a:solidFill>
                  <a:schemeClr val="dk1"/>
                </a:solidFill>
                <a:latin typeface="Verdana"/>
                <a:ea typeface="Verdana"/>
                <a:cs typeface="Verdana"/>
                <a:sym typeface="Verdana"/>
              </a:rPr>
              <a:t> </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I WANT TO</a:t>
            </a:r>
            <a:r>
              <a:rPr lang="en" sz="1200">
                <a:solidFill>
                  <a:schemeClr val="dk1"/>
                </a:solidFill>
                <a:latin typeface="Verdana"/>
                <a:ea typeface="Verdana"/>
                <a:cs typeface="Verdana"/>
                <a:sym typeface="Verdana"/>
              </a:rPr>
              <a:t> buy a classic car,</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SO THAT</a:t>
            </a:r>
            <a:r>
              <a:rPr lang="en" sz="1200">
                <a:solidFill>
                  <a:schemeClr val="dk1"/>
                </a:solidFill>
                <a:latin typeface="Verdana"/>
                <a:ea typeface="Verdana"/>
                <a:cs typeface="Verdana"/>
                <a:sym typeface="Verdana"/>
              </a:rPr>
              <a:t> I can start/add (it to) my car collection</a:t>
            </a:r>
            <a:endParaRPr sz="1200">
              <a:solidFill>
                <a:schemeClr val="dk1"/>
              </a:solidFill>
              <a:latin typeface="Verdana"/>
              <a:ea typeface="Verdana"/>
              <a:cs typeface="Verdana"/>
              <a:sym typeface="Verdana"/>
            </a:endParaRPr>
          </a:p>
        </p:txBody>
      </p:sp>
      <p:sp>
        <p:nvSpPr>
          <p:cNvPr id="82" name="Google Shape;82;p17"/>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Verdana"/>
                <a:ea typeface="Verdana"/>
                <a:cs typeface="Verdana"/>
                <a:sym typeface="Verdana"/>
              </a:rPr>
              <a:t>User Story</a:t>
            </a:r>
            <a:r>
              <a:rPr lang="en" sz="2000">
                <a:latin typeface="Verdana"/>
                <a:ea typeface="Verdana"/>
                <a:cs typeface="Verdana"/>
                <a:sym typeface="Verdana"/>
              </a:rPr>
              <a:t> </a:t>
            </a:r>
            <a:endParaRPr sz="2000">
              <a:latin typeface="Verdana"/>
              <a:ea typeface="Verdana"/>
              <a:cs typeface="Verdana"/>
              <a:sym typeface="Verdana"/>
            </a:endParaRPr>
          </a:p>
        </p:txBody>
      </p:sp>
      <p:sp>
        <p:nvSpPr>
          <p:cNvPr id="83" name="Google Shape;83;p17"/>
          <p:cNvSpPr txBox="1"/>
          <p:nvPr>
            <p:ph idx="1" type="body"/>
          </p:nvPr>
        </p:nvSpPr>
        <p:spPr>
          <a:xfrm>
            <a:off x="4832650" y="3334025"/>
            <a:ext cx="3700200" cy="13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AS A </a:t>
            </a:r>
            <a:r>
              <a:rPr lang="en" sz="1200">
                <a:solidFill>
                  <a:schemeClr val="dk1"/>
                </a:solidFill>
                <a:latin typeface="Verdana"/>
                <a:ea typeface="Verdana"/>
                <a:cs typeface="Verdana"/>
                <a:sym typeface="Verdana"/>
              </a:rPr>
              <a:t>car owner, </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I WANT TO</a:t>
            </a:r>
            <a:r>
              <a:rPr lang="en" sz="1200">
                <a:solidFill>
                  <a:schemeClr val="dk1"/>
                </a:solidFill>
                <a:latin typeface="Verdana"/>
                <a:ea typeface="Verdana"/>
                <a:cs typeface="Verdana"/>
                <a:sym typeface="Verdana"/>
              </a:rPr>
              <a:t> sell my classic car,</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b="1" lang="en" sz="1200">
                <a:solidFill>
                  <a:schemeClr val="dk1"/>
                </a:solidFill>
                <a:latin typeface="Verdana"/>
                <a:ea typeface="Verdana"/>
                <a:cs typeface="Verdana"/>
                <a:sym typeface="Verdana"/>
              </a:rPr>
              <a:t>SO THAT</a:t>
            </a:r>
            <a:r>
              <a:rPr lang="en" sz="1200">
                <a:solidFill>
                  <a:schemeClr val="dk1"/>
                </a:solidFill>
                <a:latin typeface="Verdana"/>
                <a:ea typeface="Verdana"/>
                <a:cs typeface="Verdana"/>
                <a:sym typeface="Verdana"/>
              </a:rPr>
              <a:t> I can buy a new car/buy another valuable product</a:t>
            </a:r>
            <a:endParaRPr sz="1200">
              <a:solidFill>
                <a:schemeClr val="dk1"/>
              </a:solidFill>
              <a:latin typeface="Verdana"/>
              <a:ea typeface="Verdana"/>
              <a:cs typeface="Verdana"/>
              <a:sym typeface="Verdana"/>
            </a:endParaRPr>
          </a:p>
        </p:txBody>
      </p:sp>
      <p:grpSp>
        <p:nvGrpSpPr>
          <p:cNvPr id="84" name="Google Shape;84;p17"/>
          <p:cNvGrpSpPr/>
          <p:nvPr/>
        </p:nvGrpSpPr>
        <p:grpSpPr>
          <a:xfrm>
            <a:off x="2013050" y="2157140"/>
            <a:ext cx="896440" cy="992777"/>
            <a:chOff x="1417450" y="1714525"/>
            <a:chExt cx="1097100" cy="1215000"/>
          </a:xfrm>
        </p:grpSpPr>
        <p:sp>
          <p:nvSpPr>
            <p:cNvPr id="85" name="Google Shape;85;p17"/>
            <p:cNvSpPr/>
            <p:nvPr/>
          </p:nvSpPr>
          <p:spPr>
            <a:xfrm>
              <a:off x="1634500" y="1714525"/>
              <a:ext cx="663000" cy="663000"/>
            </a:xfrm>
            <a:prstGeom prst="ellipse">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rot="-5400000">
              <a:off x="1690000" y="2104975"/>
              <a:ext cx="552000" cy="1097100"/>
            </a:xfrm>
            <a:prstGeom prst="flowChartDelay">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7"/>
          <p:cNvGrpSpPr/>
          <p:nvPr/>
        </p:nvGrpSpPr>
        <p:grpSpPr>
          <a:xfrm>
            <a:off x="6234525" y="2157140"/>
            <a:ext cx="896440" cy="992777"/>
            <a:chOff x="1417450" y="1714525"/>
            <a:chExt cx="1097100" cy="1215000"/>
          </a:xfrm>
        </p:grpSpPr>
        <p:sp>
          <p:nvSpPr>
            <p:cNvPr id="88" name="Google Shape;88;p17"/>
            <p:cNvSpPr/>
            <p:nvPr/>
          </p:nvSpPr>
          <p:spPr>
            <a:xfrm>
              <a:off x="1634500" y="1714525"/>
              <a:ext cx="663000" cy="663000"/>
            </a:xfrm>
            <a:prstGeom prst="ellipse">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rot="-5400000">
              <a:off x="1690000" y="2104975"/>
              <a:ext cx="552000" cy="1097100"/>
            </a:xfrm>
            <a:prstGeom prst="flowChartDelay">
              <a:avLst/>
            </a:prstGeom>
            <a:solidFill>
              <a:srgbClr val="C50000"/>
            </a:solidFill>
            <a:ln cap="flat" cmpd="sng" w="38100">
              <a:solidFill>
                <a:srgbClr val="C5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uFill>
                  <a:noFill/>
                </a:uFill>
                <a:latin typeface="Verdana"/>
                <a:ea typeface="Verdana"/>
                <a:cs typeface="Verdana"/>
                <a:sym typeface="Verdana"/>
                <a:hlinkClick r:id="rId3"/>
              </a:rPr>
              <a:t>Wireframe (Figma) </a:t>
            </a:r>
            <a:endParaRPr sz="2000">
              <a:latin typeface="Verdana"/>
              <a:ea typeface="Verdana"/>
              <a:cs typeface="Verdana"/>
              <a:sym typeface="Verdana"/>
            </a:endParaRPr>
          </a:p>
        </p:txBody>
      </p:sp>
      <p:pic>
        <p:nvPicPr>
          <p:cNvPr id="95" name="Google Shape;95;p18"/>
          <p:cNvPicPr preferRelativeResize="0"/>
          <p:nvPr/>
        </p:nvPicPr>
        <p:blipFill>
          <a:blip r:embed="rId4">
            <a:alphaModFix/>
          </a:blip>
          <a:stretch>
            <a:fillRect/>
          </a:stretch>
        </p:blipFill>
        <p:spPr>
          <a:xfrm>
            <a:off x="341613" y="1527813"/>
            <a:ext cx="1356225" cy="2065025"/>
          </a:xfrm>
          <a:prstGeom prst="rect">
            <a:avLst/>
          </a:prstGeom>
          <a:noFill/>
          <a:ln>
            <a:noFill/>
          </a:ln>
        </p:spPr>
      </p:pic>
      <p:pic>
        <p:nvPicPr>
          <p:cNvPr id="96" name="Google Shape;96;p18"/>
          <p:cNvPicPr preferRelativeResize="0"/>
          <p:nvPr/>
        </p:nvPicPr>
        <p:blipFill>
          <a:blip r:embed="rId5">
            <a:alphaModFix/>
          </a:blip>
          <a:stretch>
            <a:fillRect/>
          </a:stretch>
        </p:blipFill>
        <p:spPr>
          <a:xfrm>
            <a:off x="1772311" y="1527830"/>
            <a:ext cx="1356225" cy="1134796"/>
          </a:xfrm>
          <a:prstGeom prst="rect">
            <a:avLst/>
          </a:prstGeom>
          <a:noFill/>
          <a:ln>
            <a:noFill/>
          </a:ln>
        </p:spPr>
      </p:pic>
      <p:pic>
        <p:nvPicPr>
          <p:cNvPr id="97" name="Google Shape;97;p18"/>
          <p:cNvPicPr preferRelativeResize="0"/>
          <p:nvPr/>
        </p:nvPicPr>
        <p:blipFill>
          <a:blip r:embed="rId6">
            <a:alphaModFix/>
          </a:blip>
          <a:stretch>
            <a:fillRect/>
          </a:stretch>
        </p:blipFill>
        <p:spPr>
          <a:xfrm>
            <a:off x="3203013" y="1522389"/>
            <a:ext cx="1356225" cy="2075871"/>
          </a:xfrm>
          <a:prstGeom prst="rect">
            <a:avLst/>
          </a:prstGeom>
          <a:noFill/>
          <a:ln>
            <a:noFill/>
          </a:ln>
        </p:spPr>
      </p:pic>
      <p:pic>
        <p:nvPicPr>
          <p:cNvPr id="98" name="Google Shape;98;p18"/>
          <p:cNvPicPr preferRelativeResize="0"/>
          <p:nvPr/>
        </p:nvPicPr>
        <p:blipFill>
          <a:blip r:embed="rId7">
            <a:alphaModFix/>
          </a:blip>
          <a:stretch>
            <a:fillRect/>
          </a:stretch>
        </p:blipFill>
        <p:spPr>
          <a:xfrm>
            <a:off x="4633712" y="1527825"/>
            <a:ext cx="1307275" cy="2800000"/>
          </a:xfrm>
          <a:prstGeom prst="rect">
            <a:avLst/>
          </a:prstGeom>
          <a:noFill/>
          <a:ln>
            <a:noFill/>
          </a:ln>
        </p:spPr>
      </p:pic>
      <p:pic>
        <p:nvPicPr>
          <p:cNvPr id="99" name="Google Shape;99;p18"/>
          <p:cNvPicPr preferRelativeResize="0"/>
          <p:nvPr/>
        </p:nvPicPr>
        <p:blipFill>
          <a:blip r:embed="rId8">
            <a:alphaModFix/>
          </a:blip>
          <a:stretch>
            <a:fillRect/>
          </a:stretch>
        </p:blipFill>
        <p:spPr>
          <a:xfrm>
            <a:off x="6015462" y="1522398"/>
            <a:ext cx="1356225" cy="3284477"/>
          </a:xfrm>
          <a:prstGeom prst="rect">
            <a:avLst/>
          </a:prstGeom>
          <a:noFill/>
          <a:ln>
            <a:noFill/>
          </a:ln>
        </p:spPr>
      </p:pic>
      <p:pic>
        <p:nvPicPr>
          <p:cNvPr id="100" name="Google Shape;100;p18"/>
          <p:cNvPicPr preferRelativeResize="0"/>
          <p:nvPr/>
        </p:nvPicPr>
        <p:blipFill>
          <a:blip r:embed="rId9">
            <a:alphaModFix/>
          </a:blip>
          <a:stretch>
            <a:fillRect/>
          </a:stretch>
        </p:blipFill>
        <p:spPr>
          <a:xfrm>
            <a:off x="7446156" y="1536644"/>
            <a:ext cx="1356225" cy="11171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Verdana"/>
                <a:ea typeface="Verdana"/>
                <a:cs typeface="Verdana"/>
                <a:sym typeface="Verdana"/>
              </a:rPr>
              <a:t>New Technology Used</a:t>
            </a:r>
            <a:endParaRPr sz="2000">
              <a:latin typeface="Verdana"/>
              <a:ea typeface="Verdana"/>
              <a:cs typeface="Verdana"/>
              <a:sym typeface="Verdana"/>
            </a:endParaRPr>
          </a:p>
        </p:txBody>
      </p:sp>
      <p:sp>
        <p:nvSpPr>
          <p:cNvPr id="106" name="Google Shape;106;p19"/>
          <p:cNvSpPr txBox="1"/>
          <p:nvPr>
            <p:ph idx="1" type="body"/>
          </p:nvPr>
        </p:nvSpPr>
        <p:spPr>
          <a:xfrm>
            <a:off x="490650" y="3792575"/>
            <a:ext cx="3700200" cy="920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Verdana"/>
                <a:ea typeface="Verdana"/>
                <a:cs typeface="Verdana"/>
                <a:sym typeface="Verdana"/>
              </a:rPr>
              <a:t>Stripe</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lang="en" sz="1200">
                <a:solidFill>
                  <a:srgbClr val="C50000"/>
                </a:solidFill>
                <a:latin typeface="Verdana"/>
                <a:ea typeface="Verdana"/>
                <a:cs typeface="Verdana"/>
                <a:sym typeface="Verdana"/>
              </a:rPr>
              <a:t>https://stripe.com/docs/development</a:t>
            </a:r>
            <a:endParaRPr sz="1200">
              <a:solidFill>
                <a:srgbClr val="C50000"/>
              </a:solidFill>
              <a:latin typeface="Verdana"/>
              <a:ea typeface="Verdana"/>
              <a:cs typeface="Verdana"/>
              <a:sym typeface="Verdana"/>
            </a:endParaRPr>
          </a:p>
        </p:txBody>
      </p:sp>
      <p:pic>
        <p:nvPicPr>
          <p:cNvPr id="107" name="Google Shape;107;p19"/>
          <p:cNvPicPr preferRelativeResize="0"/>
          <p:nvPr/>
        </p:nvPicPr>
        <p:blipFill rotWithShape="1">
          <a:blip r:embed="rId3">
            <a:alphaModFix/>
          </a:blip>
          <a:srcRect b="0" l="0" r="0" t="0"/>
          <a:stretch/>
        </p:blipFill>
        <p:spPr>
          <a:xfrm>
            <a:off x="1546600" y="1873400"/>
            <a:ext cx="1588275" cy="1588275"/>
          </a:xfrm>
          <a:prstGeom prst="rect">
            <a:avLst/>
          </a:prstGeom>
          <a:noFill/>
          <a:ln>
            <a:noFill/>
          </a:ln>
        </p:spPr>
      </p:pic>
      <p:sp>
        <p:nvSpPr>
          <p:cNvPr id="108" name="Google Shape;108;p19"/>
          <p:cNvSpPr txBox="1"/>
          <p:nvPr>
            <p:ph idx="1" type="body"/>
          </p:nvPr>
        </p:nvSpPr>
        <p:spPr>
          <a:xfrm>
            <a:off x="4318475" y="1873400"/>
            <a:ext cx="4028700" cy="248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Verdana"/>
                <a:ea typeface="Verdana"/>
                <a:cs typeface="Verdana"/>
                <a:sym typeface="Verdana"/>
              </a:rPr>
              <a:t>Stripe is a payment processing platform that allows users to pay using credit, debit cards, and other payments as well. It’s quick and secure payment processing was one of the reasons why we chose Stripe over other platforms. </a:t>
            </a:r>
            <a:endParaRPr sz="1200">
              <a:solidFill>
                <a:schemeClr val="dk1"/>
              </a:solidFill>
              <a:latin typeface="Verdana"/>
              <a:ea typeface="Verdana"/>
              <a:cs typeface="Verdana"/>
              <a:sym typeface="Verdana"/>
            </a:endParaRPr>
          </a:p>
          <a:p>
            <a:pPr indent="0" lvl="0" marL="0" rtl="0" algn="ctr">
              <a:lnSpc>
                <a:spcPct val="115000"/>
              </a:lnSpc>
              <a:spcBef>
                <a:spcPts val="0"/>
              </a:spcBef>
              <a:spcAft>
                <a:spcPts val="0"/>
              </a:spcAft>
              <a:buNone/>
            </a:pPr>
            <a:r>
              <a:rPr lang="en" sz="1200">
                <a:solidFill>
                  <a:schemeClr val="dk1"/>
                </a:solidFill>
                <a:latin typeface="Verdana"/>
                <a:ea typeface="Verdana"/>
                <a:cs typeface="Verdana"/>
                <a:sym typeface="Verdana"/>
              </a:rPr>
              <a:t>Stripe provided APIs for developers to use. There were two features, the test feature as and the live feature. The test feature is more  for developers to test the API with their own codes and when ready to deploy, the live feature is used.</a:t>
            </a:r>
            <a:endParaRPr sz="1200">
              <a:solidFill>
                <a:srgbClr val="C50000"/>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611175" y="1650225"/>
            <a:ext cx="2222100" cy="28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Hovig</a:t>
            </a:r>
            <a:endParaRPr b="1" sz="13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the overall folder structure</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Research about Stripe (payment method)</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Implement Strip to the code (API key)</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Deploy</a:t>
            </a:r>
            <a:r>
              <a:rPr lang="en" sz="1200">
                <a:solidFill>
                  <a:schemeClr val="dk1"/>
                </a:solidFill>
                <a:latin typeface="Verdana"/>
                <a:ea typeface="Verdana"/>
                <a:cs typeface="Verdana"/>
                <a:sym typeface="Verdana"/>
              </a:rPr>
              <a:t> database to Heroku</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Helped create README file</a:t>
            </a:r>
            <a:endParaRPr sz="1200">
              <a:solidFill>
                <a:schemeClr val="dk1"/>
              </a:solidFill>
              <a:latin typeface="Verdana"/>
              <a:ea typeface="Verdana"/>
              <a:cs typeface="Verdana"/>
              <a:sym typeface="Verdana"/>
            </a:endParaRPr>
          </a:p>
        </p:txBody>
      </p:sp>
      <p:sp>
        <p:nvSpPr>
          <p:cNvPr id="114" name="Google Shape;114;p20"/>
          <p:cNvSpPr txBox="1"/>
          <p:nvPr/>
        </p:nvSpPr>
        <p:spPr>
          <a:xfrm>
            <a:off x="3372600" y="1650225"/>
            <a:ext cx="2398800" cy="28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Cezar</a:t>
            </a:r>
            <a:endParaRPr b="1" sz="13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the handlebars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the seeds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Insert images and other databases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the routes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Connect server-side, middleware and public files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Build the overall skeleton of the website</a:t>
            </a:r>
            <a:endParaRPr sz="1200">
              <a:solidFill>
                <a:schemeClr val="dk1"/>
              </a:solidFill>
              <a:latin typeface="Verdana"/>
              <a:ea typeface="Verdana"/>
              <a:cs typeface="Verdana"/>
              <a:sym typeface="Verdana"/>
            </a:endParaRPr>
          </a:p>
        </p:txBody>
      </p:sp>
      <p:sp>
        <p:nvSpPr>
          <p:cNvPr id="115" name="Google Shape;115;p20"/>
          <p:cNvSpPr txBox="1"/>
          <p:nvPr/>
        </p:nvSpPr>
        <p:spPr>
          <a:xfrm>
            <a:off x="6310725" y="1650225"/>
            <a:ext cx="2222100" cy="28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Verdana"/>
                <a:ea typeface="Verdana"/>
                <a:cs typeface="Verdana"/>
                <a:sym typeface="Verdana"/>
              </a:rPr>
              <a:t>Esther</a:t>
            </a:r>
            <a:endParaRPr b="1" sz="13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Wireframe using Figma</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models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logos and icons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Polish overall UI using CSS &amp; made website responsive</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Create presentation slideshow</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rgbClr val="C50000"/>
              </a:buClr>
              <a:buSzPts val="1200"/>
              <a:buFont typeface="Verdana"/>
              <a:buChar char="-"/>
            </a:pPr>
            <a:r>
              <a:rPr lang="en" sz="1200">
                <a:solidFill>
                  <a:schemeClr val="dk1"/>
                </a:solidFill>
                <a:latin typeface="Verdana"/>
                <a:ea typeface="Verdana"/>
                <a:cs typeface="Verdana"/>
                <a:sym typeface="Verdana"/>
              </a:rPr>
              <a:t>Helped create README file</a:t>
            </a:r>
            <a:endParaRPr sz="1200">
              <a:solidFill>
                <a:schemeClr val="dk1"/>
              </a:solidFill>
              <a:latin typeface="Verdana"/>
              <a:ea typeface="Verdana"/>
              <a:cs typeface="Verdana"/>
              <a:sym typeface="Verdana"/>
            </a:endParaRPr>
          </a:p>
        </p:txBody>
      </p:sp>
      <p:sp>
        <p:nvSpPr>
          <p:cNvPr id="116" name="Google Shape;116;p20"/>
          <p:cNvSpPr txBox="1"/>
          <p:nvPr>
            <p:ph type="title"/>
          </p:nvPr>
        </p:nvSpPr>
        <p:spPr>
          <a:xfrm>
            <a:off x="311700" y="60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Verdana"/>
                <a:ea typeface="Verdana"/>
                <a:cs typeface="Verdana"/>
                <a:sym typeface="Verdana"/>
              </a:rPr>
              <a:t>Tasks</a:t>
            </a:r>
            <a:r>
              <a:rPr lang="en" sz="2000">
                <a:latin typeface="Verdana"/>
                <a:ea typeface="Verdana"/>
                <a:cs typeface="Verdana"/>
                <a:sym typeface="Verdana"/>
              </a:rPr>
              <a:t> </a:t>
            </a:r>
            <a:endParaRPr sz="200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611175" y="1885825"/>
            <a:ext cx="3777300" cy="2187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Implementing Stripe into the code</a:t>
            </a:r>
            <a:endParaRPr sz="1200">
              <a:solidFill>
                <a:schemeClr val="dk1"/>
              </a:solidFill>
              <a:latin typeface="Verdana"/>
              <a:ea typeface="Verdana"/>
              <a:cs typeface="Verdana"/>
              <a:sym typeface="Verdana"/>
            </a:endParaRPr>
          </a:p>
          <a:p>
            <a:pPr indent="-304800" lvl="1" marL="9144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Using API keys</a:t>
            </a:r>
            <a:endParaRPr sz="1200">
              <a:solidFill>
                <a:schemeClr val="dk1"/>
              </a:solidFill>
              <a:latin typeface="Verdana"/>
              <a:ea typeface="Verdana"/>
              <a:cs typeface="Verdana"/>
              <a:sym typeface="Verdana"/>
            </a:endParaRPr>
          </a:p>
          <a:p>
            <a:pPr indent="-304800" lvl="1" marL="9144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Installing stripe packages</a:t>
            </a:r>
            <a:endParaRPr sz="1200">
              <a:solidFill>
                <a:schemeClr val="dk1"/>
              </a:solidFill>
              <a:latin typeface="Verdana"/>
              <a:ea typeface="Verdana"/>
              <a:cs typeface="Verdana"/>
              <a:sym typeface="Verdana"/>
            </a:endParaRPr>
          </a:p>
          <a:p>
            <a:pPr indent="-304800" lvl="1" marL="9144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Testing Stripe to see if the code works</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Creating multiple handlebars which leads to multiple functions and callbacks </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Making the whole website responsive</a:t>
            </a:r>
            <a:endParaRPr sz="1200">
              <a:solidFill>
                <a:schemeClr val="dk1"/>
              </a:solidFill>
              <a:latin typeface="Verdana"/>
              <a:ea typeface="Verdana"/>
              <a:cs typeface="Verdana"/>
              <a:sym typeface="Verdana"/>
            </a:endParaRPr>
          </a:p>
          <a:p>
            <a:pPr indent="-304800" lvl="0" marL="4572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Deploying to Heroku</a:t>
            </a:r>
            <a:endParaRPr sz="1200">
              <a:solidFill>
                <a:schemeClr val="dk1"/>
              </a:solidFill>
              <a:latin typeface="Verdana"/>
              <a:ea typeface="Verdana"/>
              <a:cs typeface="Verdana"/>
              <a:sym typeface="Verdana"/>
            </a:endParaRPr>
          </a:p>
          <a:p>
            <a:pPr indent="-304800" lvl="1" marL="914400" rtl="0" algn="l">
              <a:lnSpc>
                <a:spcPct val="115000"/>
              </a:lnSpc>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Deploying all the database</a:t>
            </a:r>
            <a:endParaRPr sz="1200">
              <a:solidFill>
                <a:schemeClr val="dk1"/>
              </a:solidFill>
              <a:latin typeface="Verdana"/>
              <a:ea typeface="Verdana"/>
              <a:cs typeface="Verdana"/>
              <a:sym typeface="Verdana"/>
            </a:endParaRPr>
          </a:p>
        </p:txBody>
      </p:sp>
      <p:sp>
        <p:nvSpPr>
          <p:cNvPr id="122" name="Google Shape;122;p21"/>
          <p:cNvSpPr txBox="1"/>
          <p:nvPr>
            <p:ph idx="1" type="body"/>
          </p:nvPr>
        </p:nvSpPr>
        <p:spPr>
          <a:xfrm>
            <a:off x="4956550" y="1885825"/>
            <a:ext cx="3484500" cy="2187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Overall layout of the application</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Division of roles</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Communicating frequently about updates and pull requests</a:t>
            </a:r>
            <a:endParaRPr sz="1200">
              <a:solidFill>
                <a:schemeClr val="dk1"/>
              </a:solidFill>
              <a:latin typeface="Verdana"/>
              <a:ea typeface="Verdana"/>
              <a:cs typeface="Verdana"/>
              <a:sym typeface="Verdana"/>
            </a:endParaRPr>
          </a:p>
          <a:p>
            <a:pPr indent="-304800" lvl="0" marL="457200" rtl="0" algn="l">
              <a:spcBef>
                <a:spcPts val="0"/>
              </a:spcBef>
              <a:spcAft>
                <a:spcPts val="0"/>
              </a:spcAft>
              <a:buClr>
                <a:schemeClr val="dk1"/>
              </a:buClr>
              <a:buSzPts val="1200"/>
              <a:buFont typeface="Verdana"/>
              <a:buChar char="-"/>
            </a:pPr>
            <a:r>
              <a:rPr lang="en" sz="1200">
                <a:solidFill>
                  <a:schemeClr val="dk1"/>
                </a:solidFill>
                <a:latin typeface="Verdana"/>
                <a:ea typeface="Verdana"/>
                <a:cs typeface="Verdana"/>
                <a:sym typeface="Verdana"/>
              </a:rPr>
              <a:t>Inserting problems in the repository and clearing the problems one by one</a:t>
            </a:r>
            <a:endParaRPr sz="1200">
              <a:solidFill>
                <a:schemeClr val="dk1"/>
              </a:solidFill>
              <a:latin typeface="Verdana"/>
              <a:ea typeface="Verdana"/>
              <a:cs typeface="Verdana"/>
              <a:sym typeface="Verdana"/>
            </a:endParaRPr>
          </a:p>
        </p:txBody>
      </p:sp>
      <p:sp>
        <p:nvSpPr>
          <p:cNvPr id="123" name="Google Shape;123;p21"/>
          <p:cNvSpPr txBox="1"/>
          <p:nvPr>
            <p:ph type="title"/>
          </p:nvPr>
        </p:nvSpPr>
        <p:spPr>
          <a:xfrm>
            <a:off x="763575" y="757425"/>
            <a:ext cx="393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C50000"/>
                </a:solidFill>
                <a:latin typeface="Verdana"/>
                <a:ea typeface="Verdana"/>
                <a:cs typeface="Verdana"/>
                <a:sym typeface="Verdana"/>
              </a:rPr>
              <a:t>Challenges</a:t>
            </a:r>
            <a:endParaRPr sz="2000">
              <a:solidFill>
                <a:srgbClr val="C50000"/>
              </a:solidFill>
              <a:latin typeface="Verdana"/>
              <a:ea typeface="Verdana"/>
              <a:cs typeface="Verdana"/>
              <a:sym typeface="Verdana"/>
            </a:endParaRPr>
          </a:p>
        </p:txBody>
      </p:sp>
      <p:sp>
        <p:nvSpPr>
          <p:cNvPr id="124" name="Google Shape;124;p21"/>
          <p:cNvSpPr txBox="1"/>
          <p:nvPr>
            <p:ph type="title"/>
          </p:nvPr>
        </p:nvSpPr>
        <p:spPr>
          <a:xfrm>
            <a:off x="4502050" y="757425"/>
            <a:ext cx="3939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latin typeface="Verdana"/>
                <a:ea typeface="Verdana"/>
                <a:cs typeface="Verdana"/>
                <a:sym typeface="Verdana"/>
              </a:rPr>
              <a:t>Successes</a:t>
            </a:r>
            <a:endParaRPr sz="20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